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sldIdLst>
    <p:sldId id="262" r:id="rId2"/>
    <p:sldId id="263" r:id="rId3"/>
    <p:sldId id="269" r:id="rId4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3FA"/>
    <a:srgbClr val="333366"/>
    <a:srgbClr val="F8F6FF"/>
    <a:srgbClr val="C214AD"/>
    <a:srgbClr val="CC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8" autoAdjust="0"/>
    <p:restoredTop sz="94660"/>
  </p:normalViewPr>
  <p:slideViewPr>
    <p:cSldViewPr snapToGrid="0">
      <p:cViewPr>
        <p:scale>
          <a:sx n="98" d="100"/>
          <a:sy n="98" d="100"/>
        </p:scale>
        <p:origin x="-4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powyżej po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3"/>
            <a:ext cx="642097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3"/>
            <a:ext cx="91440" cy="6141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3"/>
            <a:ext cx="685800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z 2 obraz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elementy zawartości, góra i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2013-08-27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1193593-1D13-F546-815E-B7C5D326F309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85750" y="4624917"/>
            <a:ext cx="8572500" cy="2053166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pl-PL" sz="3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Georgia"/>
              </a:rPr>
              <a:t>Objętość graniastosłupa</a:t>
            </a:r>
            <a:endParaRPr lang="pl-PL" sz="3200" dirty="0">
              <a:solidFill>
                <a:srgbClr val="FFFFFF"/>
              </a:solidFill>
            </a:endParaRPr>
          </a:p>
        </p:txBody>
      </p:sp>
      <p:pic>
        <p:nvPicPr>
          <p:cNvPr id="9" name="Symbol zastępczy obrazu 8" descr="MP900399539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6" r="9626"/>
          <a:stretch>
            <a:fillRect/>
          </a:stretch>
        </p:blipFill>
        <p:spPr/>
      </p:pic>
      <p:pic>
        <p:nvPicPr>
          <p:cNvPr id="1027" name="Picture 3" descr="C:\Users\Ania\AppData\Local\Microsoft\Windows\Temporary Internet Files\Content.IE5\SI614T7F\MP900438800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5" t="2850" r="11475"/>
          <a:stretch/>
        </p:blipFill>
        <p:spPr bwMode="auto">
          <a:xfrm>
            <a:off x="4627298" y="2374660"/>
            <a:ext cx="2056433" cy="205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61"/>
          <p:cNvGrpSpPr/>
          <p:nvPr/>
        </p:nvGrpSpPr>
        <p:grpSpPr bwMode="auto">
          <a:xfrm>
            <a:off x="6876815" y="1439041"/>
            <a:ext cx="1910018" cy="761562"/>
            <a:chOff x="0" y="0"/>
            <a:chExt cx="4070" cy="1620"/>
          </a:xfrm>
        </p:grpSpPr>
        <p:cxnSp>
          <p:nvCxnSpPr>
            <p:cNvPr id="45" name="Line 62"/>
            <p:cNvCxnSpPr/>
            <p:nvPr/>
          </p:nvCxnSpPr>
          <p:spPr bwMode="auto">
            <a:xfrm>
              <a:off x="3520" y="0"/>
              <a:ext cx="550" cy="1080"/>
            </a:xfrm>
            <a:prstGeom prst="line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6" name="Group 63"/>
            <p:cNvGrpSpPr>
              <a:grpSpLocks/>
            </p:cNvGrpSpPr>
            <p:nvPr/>
          </p:nvGrpSpPr>
          <p:grpSpPr bwMode="auto">
            <a:xfrm>
              <a:off x="0" y="0"/>
              <a:ext cx="4070" cy="1620"/>
              <a:chOff x="0" y="0"/>
              <a:chExt cx="4070" cy="1620"/>
            </a:xfrm>
          </p:grpSpPr>
          <p:cxnSp>
            <p:nvCxnSpPr>
              <p:cNvPr id="47" name="Line 64"/>
              <p:cNvCxnSpPr/>
              <p:nvPr/>
            </p:nvCxnSpPr>
            <p:spPr bwMode="auto">
              <a:xfrm>
                <a:off x="2420" y="0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8" name="Group 65"/>
              <p:cNvGrpSpPr>
                <a:grpSpLocks/>
              </p:cNvGrpSpPr>
              <p:nvPr/>
            </p:nvGrpSpPr>
            <p:grpSpPr bwMode="auto">
              <a:xfrm>
                <a:off x="0" y="0"/>
                <a:ext cx="4070" cy="1620"/>
                <a:chOff x="0" y="0"/>
                <a:chExt cx="4070" cy="1620"/>
              </a:xfrm>
            </p:grpSpPr>
            <p:cxnSp>
              <p:nvCxnSpPr>
                <p:cNvPr id="49" name="Line 66"/>
                <p:cNvCxnSpPr/>
                <p:nvPr/>
              </p:nvCxnSpPr>
              <p:spPr bwMode="auto">
                <a:xfrm flipV="1">
                  <a:off x="2200" y="1080"/>
                  <a:ext cx="1870" cy="540"/>
                </a:xfrm>
                <a:prstGeom prst="line">
                  <a:avLst/>
                </a:prstGeom>
                <a:noFill/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50" name="Group 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070" cy="1620"/>
                  <a:chOff x="0" y="0"/>
                  <a:chExt cx="4070" cy="1620"/>
                </a:xfrm>
              </p:grpSpPr>
              <p:cxnSp>
                <p:nvCxnSpPr>
                  <p:cNvPr id="51" name="Line 68"/>
                  <p:cNvCxnSpPr/>
                  <p:nvPr/>
                </p:nvCxnSpPr>
                <p:spPr bwMode="auto">
                  <a:xfrm flipV="1">
                    <a:off x="5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2" name="Line 69"/>
                  <p:cNvCxnSpPr/>
                  <p:nvPr/>
                </p:nvCxnSpPr>
                <p:spPr bwMode="auto">
                  <a:xfrm flipV="1">
                    <a:off x="16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3" name="Line 70"/>
                  <p:cNvCxnSpPr/>
                  <p:nvPr/>
                </p:nvCxnSpPr>
                <p:spPr bwMode="auto">
                  <a:xfrm flipV="1">
                    <a:off x="0" y="108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54" name="AutoShape 7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0" y="54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  <p:sp>
                <p:nvSpPr>
                  <p:cNvPr id="55" name="AutoShape 7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70" y="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</p:grpSp>
          </p:grpSp>
        </p:grpSp>
      </p:grpSp>
      <p:grpSp>
        <p:nvGrpSpPr>
          <p:cNvPr id="11" name="Grupa 10"/>
          <p:cNvGrpSpPr/>
          <p:nvPr/>
        </p:nvGrpSpPr>
        <p:grpSpPr>
          <a:xfrm>
            <a:off x="3062287" y="340333"/>
            <a:ext cx="1363345" cy="1429385"/>
            <a:chOff x="0" y="0"/>
            <a:chExt cx="2166828" cy="2271370"/>
          </a:xfrm>
        </p:grpSpPr>
        <p:sp>
          <p:nvSpPr>
            <p:cNvPr id="40" name="AutoShape 7"/>
            <p:cNvSpPr>
              <a:spLocks noChangeArrowheads="1"/>
            </p:cNvSpPr>
            <p:nvPr/>
          </p:nvSpPr>
          <p:spPr bwMode="auto">
            <a:xfrm>
              <a:off x="0" y="17585"/>
              <a:ext cx="2163505" cy="2253785"/>
            </a:xfrm>
            <a:prstGeom prst="cube">
              <a:avLst>
                <a:gd name="adj" fmla="val 27481"/>
              </a:avLst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l-PL"/>
            </a:p>
          </p:txBody>
        </p:sp>
        <p:cxnSp>
          <p:nvCxnSpPr>
            <p:cNvPr id="41" name="Line 8"/>
            <p:cNvCxnSpPr/>
            <p:nvPr/>
          </p:nvCxnSpPr>
          <p:spPr bwMode="auto">
            <a:xfrm>
              <a:off x="606669" y="17585"/>
              <a:ext cx="0" cy="1632118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Line 9"/>
            <p:cNvCxnSpPr/>
            <p:nvPr/>
          </p:nvCxnSpPr>
          <p:spPr bwMode="auto">
            <a:xfrm flipV="1">
              <a:off x="0" y="1644162"/>
              <a:ext cx="603250" cy="619760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Line 10"/>
            <p:cNvCxnSpPr/>
            <p:nvPr/>
          </p:nvCxnSpPr>
          <p:spPr bwMode="auto">
            <a:xfrm flipH="1" flipV="1">
              <a:off x="606669" y="1626577"/>
              <a:ext cx="1560159" cy="40952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Łącznik prostoliniowy 43"/>
            <p:cNvCxnSpPr/>
            <p:nvPr/>
          </p:nvCxnSpPr>
          <p:spPr>
            <a:xfrm>
              <a:off x="2162907" y="0"/>
              <a:ext cx="3175" cy="1668145"/>
            </a:xfrm>
            <a:prstGeom prst="line">
              <a:avLst/>
            </a:prstGeom>
            <a:ln w="19050">
              <a:solidFill>
                <a:schemeClr val="accent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a 11"/>
          <p:cNvGrpSpPr/>
          <p:nvPr/>
        </p:nvGrpSpPr>
        <p:grpSpPr>
          <a:xfrm>
            <a:off x="2850362" y="2432684"/>
            <a:ext cx="1195281" cy="1672476"/>
            <a:chOff x="0" y="8793"/>
            <a:chExt cx="1248507" cy="2087116"/>
          </a:xfrm>
        </p:grpSpPr>
        <p:cxnSp>
          <p:nvCxnSpPr>
            <p:cNvPr id="28" name="AutoShape 44"/>
            <p:cNvCxnSpPr>
              <a:cxnSpLocks noChangeShapeType="1"/>
            </p:cNvCxnSpPr>
            <p:nvPr/>
          </p:nvCxnSpPr>
          <p:spPr bwMode="auto">
            <a:xfrm>
              <a:off x="247650" y="2095908"/>
              <a:ext cx="759684" cy="0"/>
            </a:xfrm>
            <a:prstGeom prst="straightConnector1">
              <a:avLst/>
            </a:prstGeom>
            <a:noFill/>
            <a:ln w="19050">
              <a:solidFill>
                <a:schemeClr val="accent2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9" name="Grupa 28"/>
            <p:cNvGrpSpPr/>
            <p:nvPr/>
          </p:nvGrpSpPr>
          <p:grpSpPr>
            <a:xfrm>
              <a:off x="0" y="8793"/>
              <a:ext cx="1248507" cy="2087116"/>
              <a:chOff x="0" y="8793"/>
              <a:chExt cx="1248507" cy="2087116"/>
            </a:xfrm>
          </p:grpSpPr>
          <p:sp>
            <p:nvSpPr>
              <p:cNvPr id="30" name="AutoShape 27"/>
              <p:cNvSpPr>
                <a:spLocks noChangeArrowheads="1"/>
              </p:cNvSpPr>
              <p:nvPr/>
            </p:nvSpPr>
            <p:spPr bwMode="auto">
              <a:xfrm>
                <a:off x="8792" y="8793"/>
                <a:ext cx="1232388" cy="863470"/>
              </a:xfrm>
              <a:prstGeom prst="pentagon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31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624253" y="8793"/>
                <a:ext cx="733" cy="1214763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0" y="338608"/>
                <a:ext cx="8793" cy="122779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36"/>
              <p:cNvCxnSpPr>
                <a:cxnSpLocks noChangeShapeType="1"/>
              </p:cNvCxnSpPr>
              <p:nvPr/>
            </p:nvCxnSpPr>
            <p:spPr bwMode="auto">
              <a:xfrm>
                <a:off x="244158" y="872261"/>
                <a:ext cx="2026" cy="122330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37"/>
              <p:cNvCxnSpPr>
                <a:cxnSpLocks noChangeShapeType="1"/>
              </p:cNvCxnSpPr>
              <p:nvPr/>
            </p:nvCxnSpPr>
            <p:spPr bwMode="auto">
              <a:xfrm>
                <a:off x="1006064" y="872263"/>
                <a:ext cx="127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38"/>
              <p:cNvCxnSpPr>
                <a:cxnSpLocks noChangeShapeType="1"/>
              </p:cNvCxnSpPr>
              <p:nvPr/>
            </p:nvCxnSpPr>
            <p:spPr bwMode="auto">
              <a:xfrm>
                <a:off x="1248507" y="342900"/>
                <a:ext cx="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0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42"/>
              <p:cNvCxnSpPr>
                <a:cxnSpLocks noChangeShapeType="1"/>
              </p:cNvCxnSpPr>
              <p:nvPr/>
            </p:nvCxnSpPr>
            <p:spPr bwMode="auto">
              <a:xfrm>
                <a:off x="624253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43"/>
              <p:cNvCxnSpPr>
                <a:cxnSpLocks noChangeShapeType="1"/>
              </p:cNvCxnSpPr>
              <p:nvPr/>
            </p:nvCxnSpPr>
            <p:spPr bwMode="auto">
              <a:xfrm>
                <a:off x="0" y="1564917"/>
                <a:ext cx="246184" cy="53083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1007334" y="1566399"/>
                <a:ext cx="239219" cy="52951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3" name="Grupa 12"/>
          <p:cNvGrpSpPr/>
          <p:nvPr/>
        </p:nvGrpSpPr>
        <p:grpSpPr>
          <a:xfrm>
            <a:off x="411371" y="2051539"/>
            <a:ext cx="1858649" cy="2247899"/>
            <a:chOff x="-5" y="6"/>
            <a:chExt cx="2696822" cy="3260728"/>
          </a:xfrm>
        </p:grpSpPr>
        <p:cxnSp>
          <p:nvCxnSpPr>
            <p:cNvPr id="14" name="Line 12"/>
            <p:cNvCxnSpPr/>
            <p:nvPr/>
          </p:nvCxnSpPr>
          <p:spPr bwMode="auto">
            <a:xfrm flipH="1">
              <a:off x="1876425" y="381000"/>
              <a:ext cx="820392" cy="76722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3"/>
            <p:cNvCxnSpPr/>
            <p:nvPr/>
          </p:nvCxnSpPr>
          <p:spPr bwMode="auto">
            <a:xfrm>
              <a:off x="0" y="381000"/>
              <a:ext cx="703193" cy="76722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-5" y="6"/>
              <a:ext cx="2695573" cy="3260728"/>
              <a:chOff x="6160" y="5493"/>
              <a:chExt cx="2530" cy="3060"/>
            </a:xfrm>
          </p:grpSpPr>
          <p:cxnSp>
            <p:nvCxnSpPr>
              <p:cNvPr id="17" name="Line 15"/>
              <p:cNvCxnSpPr/>
              <p:nvPr/>
            </p:nvCxnSpPr>
            <p:spPr bwMode="auto">
              <a:xfrm>
                <a:off x="8030" y="7473"/>
                <a:ext cx="66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Line 16"/>
              <p:cNvCxnSpPr/>
              <p:nvPr/>
            </p:nvCxnSpPr>
            <p:spPr bwMode="auto">
              <a:xfrm flipH="1">
                <a:off x="6160" y="5493"/>
                <a:ext cx="77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6930" y="5493"/>
                <a:ext cx="1100" cy="1980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l-PL"/>
              </a:p>
            </p:txBody>
          </p:sp>
          <p:cxnSp>
            <p:nvCxnSpPr>
              <p:cNvPr id="20" name="Line 18"/>
              <p:cNvCxnSpPr/>
              <p:nvPr/>
            </p:nvCxnSpPr>
            <p:spPr bwMode="auto">
              <a:xfrm>
                <a:off x="8690" y="5853"/>
                <a:ext cx="0" cy="1980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/>
                <a:tailEnd/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1" name="Line 19"/>
              <p:cNvCxnSpPr/>
              <p:nvPr/>
            </p:nvCxnSpPr>
            <p:spPr bwMode="auto">
              <a:xfrm>
                <a:off x="6160" y="5853"/>
                <a:ext cx="0" cy="198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" name="Line 20"/>
              <p:cNvCxnSpPr/>
              <p:nvPr/>
            </p:nvCxnSpPr>
            <p:spPr bwMode="auto">
              <a:xfrm>
                <a:off x="6160" y="7833"/>
                <a:ext cx="660" cy="72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21"/>
              <p:cNvCxnSpPr/>
              <p:nvPr/>
            </p:nvCxnSpPr>
            <p:spPr bwMode="auto">
              <a:xfrm flipV="1">
                <a:off x="7920" y="7833"/>
                <a:ext cx="770" cy="72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6820" y="6573"/>
                <a:ext cx="1100" cy="1980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l-PL"/>
              </a:p>
            </p:txBody>
          </p:sp>
          <p:cxnSp>
            <p:nvCxnSpPr>
              <p:cNvPr id="25" name="Line 23"/>
              <p:cNvCxnSpPr/>
              <p:nvPr/>
            </p:nvCxnSpPr>
            <p:spPr bwMode="auto">
              <a:xfrm flipV="1">
                <a:off x="6160" y="7473"/>
                <a:ext cx="77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Line 24"/>
              <p:cNvCxnSpPr/>
              <p:nvPr/>
            </p:nvCxnSpPr>
            <p:spPr bwMode="auto">
              <a:xfrm flipH="1" flipV="1">
                <a:off x="8030" y="5493"/>
                <a:ext cx="66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5"/>
              <p:cNvCxnSpPr/>
              <p:nvPr/>
            </p:nvCxnSpPr>
            <p:spPr bwMode="auto">
              <a:xfrm flipH="1" flipV="1">
                <a:off x="6930" y="5493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66" name="Group 61"/>
          <p:cNvGrpSpPr/>
          <p:nvPr/>
        </p:nvGrpSpPr>
        <p:grpSpPr bwMode="auto">
          <a:xfrm rot="1581762">
            <a:off x="7007486" y="523979"/>
            <a:ext cx="1393796" cy="555734"/>
            <a:chOff x="0" y="0"/>
            <a:chExt cx="4070" cy="1620"/>
          </a:xfrm>
        </p:grpSpPr>
        <p:cxnSp>
          <p:nvCxnSpPr>
            <p:cNvPr id="67" name="Line 62"/>
            <p:cNvCxnSpPr/>
            <p:nvPr/>
          </p:nvCxnSpPr>
          <p:spPr bwMode="auto">
            <a:xfrm>
              <a:off x="3520" y="0"/>
              <a:ext cx="550" cy="1080"/>
            </a:xfrm>
            <a:prstGeom prst="line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8" name="Group 63"/>
            <p:cNvGrpSpPr>
              <a:grpSpLocks/>
            </p:cNvGrpSpPr>
            <p:nvPr/>
          </p:nvGrpSpPr>
          <p:grpSpPr bwMode="auto">
            <a:xfrm>
              <a:off x="0" y="0"/>
              <a:ext cx="4070" cy="1620"/>
              <a:chOff x="0" y="0"/>
              <a:chExt cx="4070" cy="1620"/>
            </a:xfrm>
          </p:grpSpPr>
          <p:cxnSp>
            <p:nvCxnSpPr>
              <p:cNvPr id="69" name="Line 64"/>
              <p:cNvCxnSpPr/>
              <p:nvPr/>
            </p:nvCxnSpPr>
            <p:spPr bwMode="auto">
              <a:xfrm>
                <a:off x="2420" y="0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70" name="Group 65"/>
              <p:cNvGrpSpPr>
                <a:grpSpLocks/>
              </p:cNvGrpSpPr>
              <p:nvPr/>
            </p:nvGrpSpPr>
            <p:grpSpPr bwMode="auto">
              <a:xfrm>
                <a:off x="0" y="0"/>
                <a:ext cx="4070" cy="1620"/>
                <a:chOff x="0" y="0"/>
                <a:chExt cx="4070" cy="1620"/>
              </a:xfrm>
            </p:grpSpPr>
            <p:cxnSp>
              <p:nvCxnSpPr>
                <p:cNvPr id="71" name="Line 66"/>
                <p:cNvCxnSpPr/>
                <p:nvPr/>
              </p:nvCxnSpPr>
              <p:spPr bwMode="auto">
                <a:xfrm flipV="1">
                  <a:off x="2200" y="1080"/>
                  <a:ext cx="1870" cy="540"/>
                </a:xfrm>
                <a:prstGeom prst="line">
                  <a:avLst/>
                </a:prstGeom>
                <a:noFill/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72" name="Group 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070" cy="1620"/>
                  <a:chOff x="0" y="0"/>
                  <a:chExt cx="4070" cy="1620"/>
                </a:xfrm>
              </p:grpSpPr>
              <p:cxnSp>
                <p:nvCxnSpPr>
                  <p:cNvPr id="73" name="Line 68"/>
                  <p:cNvCxnSpPr/>
                  <p:nvPr/>
                </p:nvCxnSpPr>
                <p:spPr bwMode="auto">
                  <a:xfrm flipV="1">
                    <a:off x="5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4" name="Line 69"/>
                  <p:cNvCxnSpPr/>
                  <p:nvPr/>
                </p:nvCxnSpPr>
                <p:spPr bwMode="auto">
                  <a:xfrm flipV="1">
                    <a:off x="16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5" name="Line 70"/>
                  <p:cNvCxnSpPr/>
                  <p:nvPr/>
                </p:nvCxnSpPr>
                <p:spPr bwMode="auto">
                  <a:xfrm flipV="1">
                    <a:off x="0" y="108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76" name="AutoShape 7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0" y="54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  <p:sp>
                <p:nvSpPr>
                  <p:cNvPr id="77" name="AutoShape 7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70" y="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</p:grpSp>
          </p:grpSp>
        </p:grpSp>
      </p:grpSp>
      <p:pic>
        <p:nvPicPr>
          <p:cNvPr id="1028" name="Picture 4" descr="D:\ANIA\!! _icons\1195423668294379751h0us3s_Rubik_s_cube.svg.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02" y="340333"/>
            <a:ext cx="1529823" cy="168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>
            <a:off x="346642" y="1041141"/>
            <a:ext cx="2714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V=</a:t>
            </a:r>
            <a:r>
              <a:rPr lang="pl-PL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</a:t>
            </a:r>
            <a:r>
              <a:rPr lang="pl-PL" sz="5400" b="1" baseline="-2500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</a:t>
            </a:r>
            <a:r>
              <a:rPr lang="pl-PL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·h</a:t>
            </a:r>
            <a:endParaRPr lang="pl-PL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266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541017"/>
            <a:ext cx="7556313" cy="6427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dirty="0"/>
              <a:t>Objętość graniastosłupa</a:t>
            </a:r>
            <a:endParaRPr lang="pl-PL" sz="2400" dirty="0"/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34518" y="1376435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 smtClean="0"/>
              <a:t>Ten graniastosłup </a:t>
            </a:r>
            <a:r>
              <a:rPr lang="pl-PL" sz="2400" dirty="0"/>
              <a:t>zbudowany jest z 7 sześcianów jednostkowych. Jego objętość równa się </a:t>
            </a:r>
            <a:r>
              <a:rPr lang="pl-PL" sz="2400" b="1" dirty="0" smtClean="0"/>
              <a:t>7</a:t>
            </a:r>
            <a:r>
              <a:rPr lang="pl-PL" sz="2400" dirty="0" smtClean="0"/>
              <a:t>.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80403" y="4297430"/>
            <a:ext cx="2004825" cy="1150145"/>
            <a:chOff x="882424" y="3158417"/>
            <a:chExt cx="2683567" cy="1539531"/>
          </a:xfrm>
        </p:grpSpPr>
        <p:sp>
          <p:nvSpPr>
            <p:cNvPr id="14" name="Sześcian 13"/>
            <p:cNvSpPr/>
            <p:nvPr/>
          </p:nvSpPr>
          <p:spPr>
            <a:xfrm>
              <a:off x="1647737" y="3158417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Sześcian 14"/>
            <p:cNvSpPr/>
            <p:nvPr/>
          </p:nvSpPr>
          <p:spPr>
            <a:xfrm>
              <a:off x="1457404" y="3348172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Sześcian 15"/>
            <p:cNvSpPr/>
            <p:nvPr/>
          </p:nvSpPr>
          <p:spPr>
            <a:xfrm>
              <a:off x="1265080" y="3542358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Sześcian 16"/>
            <p:cNvSpPr/>
            <p:nvPr/>
          </p:nvSpPr>
          <p:spPr>
            <a:xfrm>
              <a:off x="1074748" y="3736007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8" name="Sześcian 17"/>
            <p:cNvSpPr/>
            <p:nvPr/>
          </p:nvSpPr>
          <p:spPr>
            <a:xfrm>
              <a:off x="882424" y="3932635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Sześcian 12"/>
            <p:cNvSpPr/>
            <p:nvPr/>
          </p:nvSpPr>
          <p:spPr>
            <a:xfrm>
              <a:off x="2222717" y="3159701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" name="Sześcian 1"/>
            <p:cNvSpPr/>
            <p:nvPr/>
          </p:nvSpPr>
          <p:spPr>
            <a:xfrm>
              <a:off x="2800678" y="3159702"/>
              <a:ext cx="765313" cy="765313"/>
            </a:xfrm>
            <a:prstGeom prst="cube">
              <a:avLst/>
            </a:prstGeom>
            <a:gradFill>
              <a:gsLst>
                <a:gs pos="0">
                  <a:schemeClr val="accent1">
                    <a:shade val="40000"/>
                    <a:alpha val="100000"/>
                    <a:satMod val="150000"/>
                    <a:lumMod val="100000"/>
                  </a:schemeClr>
                </a:gs>
                <a:gs pos="48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4" name="Prostokąt 3"/>
          <p:cNvSpPr/>
          <p:nvPr/>
        </p:nvSpPr>
        <p:spPr>
          <a:xfrm>
            <a:off x="494179" y="5609113"/>
            <a:ext cx="1220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V=7</a:t>
            </a:r>
            <a:endParaRPr lang="pl-PL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2221953" y="3927349"/>
            <a:ext cx="1919745" cy="1520226"/>
            <a:chOff x="2982439" y="3229952"/>
            <a:chExt cx="2685058" cy="2126269"/>
          </a:xfrm>
        </p:grpSpPr>
        <p:grpSp>
          <p:nvGrpSpPr>
            <p:cNvPr id="22" name="Grupa 21"/>
            <p:cNvGrpSpPr/>
            <p:nvPr/>
          </p:nvGrpSpPr>
          <p:grpSpPr>
            <a:xfrm>
              <a:off x="2983930" y="3816690"/>
              <a:ext cx="2683567" cy="1539531"/>
              <a:chOff x="882424" y="3158417"/>
              <a:chExt cx="2683567" cy="1539531"/>
            </a:xfrm>
          </p:grpSpPr>
          <p:sp>
            <p:nvSpPr>
              <p:cNvPr id="23" name="Sześcian 22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4" name="Sześcian 23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5" name="Sześcian 24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6" name="Sześcian 25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7" name="Sześcian 26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8" name="Sześcian 27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0" name="Sześcian 29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31" name="Grupa 30"/>
            <p:cNvGrpSpPr/>
            <p:nvPr/>
          </p:nvGrpSpPr>
          <p:grpSpPr>
            <a:xfrm>
              <a:off x="2982439" y="3229952"/>
              <a:ext cx="2683567" cy="1539531"/>
              <a:chOff x="882424" y="3158417"/>
              <a:chExt cx="2683567" cy="1539531"/>
            </a:xfrm>
          </p:grpSpPr>
          <p:sp>
            <p:nvSpPr>
              <p:cNvPr id="33" name="Sześcian 32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4" name="Sześcian 33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5" name="Sześcian 34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6" name="Sześcian 35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7" name="Sześcian 36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8" name="Sześcian 37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9" name="Sześcian 38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sp>
        <p:nvSpPr>
          <p:cNvPr id="40" name="Symbol zastępczy zawartości 2"/>
          <p:cNvSpPr txBox="1">
            <a:spLocks/>
          </p:cNvSpPr>
          <p:nvPr/>
        </p:nvSpPr>
        <p:spPr>
          <a:xfrm>
            <a:off x="494179" y="1376435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 smtClean="0"/>
              <a:t>Drugi </a:t>
            </a:r>
            <a:r>
              <a:rPr lang="pl-PL" dirty="0"/>
              <a:t>graniastosłup składa się z dwóch warstw, w każdej warstwie jest po 7 sześcianów jednostkowych, Objętość  tego sześcianu równa się </a:t>
            </a:r>
            <a:r>
              <a:rPr lang="pl-PL" dirty="0" smtClean="0"/>
              <a:t>14.</a:t>
            </a:r>
            <a:endParaRPr lang="pl-PL" dirty="0">
              <a:latin typeface="Georgia"/>
              <a:cs typeface="Georgia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2223019" y="5609113"/>
            <a:ext cx="17139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V=</a:t>
            </a:r>
            <a:r>
              <a:rPr lang="pl-P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·7</a:t>
            </a:r>
            <a:endParaRPr lang="pl-PL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4280804" y="3261120"/>
            <a:ext cx="1798523" cy="2186455"/>
            <a:chOff x="5767689" y="2944132"/>
            <a:chExt cx="2685058" cy="3264211"/>
          </a:xfrm>
        </p:grpSpPr>
        <p:grpSp>
          <p:nvGrpSpPr>
            <p:cNvPr id="42" name="Grupa 41"/>
            <p:cNvGrpSpPr/>
            <p:nvPr/>
          </p:nvGrpSpPr>
          <p:grpSpPr>
            <a:xfrm>
              <a:off x="5767689" y="4668812"/>
              <a:ext cx="2683567" cy="1539531"/>
              <a:chOff x="882424" y="3158417"/>
              <a:chExt cx="2683567" cy="1539531"/>
            </a:xfrm>
          </p:grpSpPr>
          <p:sp>
            <p:nvSpPr>
              <p:cNvPr id="43" name="Sześcian 42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4" name="Sześcian 43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5" name="Sześcian 44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6" name="Sześcian 45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7" name="Sześcian 46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8" name="Sześcian 47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9" name="Sześcian 48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50" name="Grupa 49"/>
            <p:cNvGrpSpPr/>
            <p:nvPr/>
          </p:nvGrpSpPr>
          <p:grpSpPr>
            <a:xfrm>
              <a:off x="5769180" y="4088801"/>
              <a:ext cx="2683567" cy="1539531"/>
              <a:chOff x="882424" y="3158417"/>
              <a:chExt cx="2683567" cy="1539531"/>
            </a:xfrm>
          </p:grpSpPr>
          <p:sp>
            <p:nvSpPr>
              <p:cNvPr id="51" name="Sześcian 50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2" name="Sześcian 51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3" name="Sześcian 52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4" name="Sześcian 53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5" name="Sześcian 54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6" name="Sześcian 55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7" name="Sześcian 56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58" name="Grupa 57"/>
            <p:cNvGrpSpPr/>
            <p:nvPr/>
          </p:nvGrpSpPr>
          <p:grpSpPr>
            <a:xfrm>
              <a:off x="5769180" y="3524406"/>
              <a:ext cx="2683567" cy="1539531"/>
              <a:chOff x="882424" y="3158417"/>
              <a:chExt cx="2683567" cy="1539531"/>
            </a:xfrm>
          </p:grpSpPr>
          <p:sp>
            <p:nvSpPr>
              <p:cNvPr id="59" name="Sześcian 58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0" name="Sześcian 59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1" name="Sześcian 60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2" name="Sześcian 61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3" name="Sześcian 62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4" name="Sześcian 63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5" name="Sześcian 64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66" name="Grupa 65"/>
            <p:cNvGrpSpPr/>
            <p:nvPr/>
          </p:nvGrpSpPr>
          <p:grpSpPr>
            <a:xfrm>
              <a:off x="5769180" y="2944132"/>
              <a:ext cx="2683567" cy="1539531"/>
              <a:chOff x="882424" y="3158417"/>
              <a:chExt cx="2683567" cy="1539531"/>
            </a:xfrm>
          </p:grpSpPr>
          <p:sp>
            <p:nvSpPr>
              <p:cNvPr id="67" name="Sześcian 66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8" name="Sześcian 67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9" name="Sześcian 68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0" name="Sześcian 69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1" name="Sześcian 70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2" name="Sześcian 71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3" name="Sześcian 72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sp>
        <p:nvSpPr>
          <p:cNvPr id="74" name="Prostokąt 73"/>
          <p:cNvSpPr/>
          <p:nvPr/>
        </p:nvSpPr>
        <p:spPr>
          <a:xfrm>
            <a:off x="4321602" y="5609113"/>
            <a:ext cx="17139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V=</a:t>
            </a:r>
            <a:r>
              <a:rPr lang="pl-PL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·7</a:t>
            </a:r>
            <a:endParaRPr lang="pl-PL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6227815" y="2903727"/>
            <a:ext cx="1798523" cy="2543848"/>
            <a:chOff x="6227815" y="2903727"/>
            <a:chExt cx="1798523" cy="2543848"/>
          </a:xfrm>
        </p:grpSpPr>
        <p:grpSp>
          <p:nvGrpSpPr>
            <p:cNvPr id="75" name="Grupa 74"/>
            <p:cNvGrpSpPr/>
            <p:nvPr/>
          </p:nvGrpSpPr>
          <p:grpSpPr>
            <a:xfrm>
              <a:off x="6227815" y="3261120"/>
              <a:ext cx="1798523" cy="2186455"/>
              <a:chOff x="5767689" y="2944132"/>
              <a:chExt cx="2685058" cy="3264211"/>
            </a:xfrm>
          </p:grpSpPr>
          <p:grpSp>
            <p:nvGrpSpPr>
              <p:cNvPr id="76" name="Grupa 75"/>
              <p:cNvGrpSpPr/>
              <p:nvPr/>
            </p:nvGrpSpPr>
            <p:grpSpPr>
              <a:xfrm>
                <a:off x="5767689" y="4668812"/>
                <a:ext cx="2683567" cy="1539531"/>
                <a:chOff x="882424" y="3158417"/>
                <a:chExt cx="2683567" cy="1539531"/>
              </a:xfrm>
            </p:grpSpPr>
            <p:sp>
              <p:nvSpPr>
                <p:cNvPr id="101" name="Sześcian 100"/>
                <p:cNvSpPr/>
                <p:nvPr/>
              </p:nvSpPr>
              <p:spPr>
                <a:xfrm>
                  <a:off x="1647737" y="315841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2" name="Sześcian 101"/>
                <p:cNvSpPr/>
                <p:nvPr/>
              </p:nvSpPr>
              <p:spPr>
                <a:xfrm>
                  <a:off x="1457404" y="334817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3" name="Sześcian 102"/>
                <p:cNvSpPr/>
                <p:nvPr/>
              </p:nvSpPr>
              <p:spPr>
                <a:xfrm>
                  <a:off x="1265080" y="3542358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4" name="Sześcian 103"/>
                <p:cNvSpPr/>
                <p:nvPr/>
              </p:nvSpPr>
              <p:spPr>
                <a:xfrm>
                  <a:off x="1074748" y="373600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5" name="Sześcian 104"/>
                <p:cNvSpPr/>
                <p:nvPr/>
              </p:nvSpPr>
              <p:spPr>
                <a:xfrm>
                  <a:off x="882424" y="3932635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6" name="Sześcian 105"/>
                <p:cNvSpPr/>
                <p:nvPr/>
              </p:nvSpPr>
              <p:spPr>
                <a:xfrm>
                  <a:off x="2222717" y="3159701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7" name="Sześcian 106"/>
                <p:cNvSpPr/>
                <p:nvPr/>
              </p:nvSpPr>
              <p:spPr>
                <a:xfrm>
                  <a:off x="2800678" y="315970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77" name="Grupa 76"/>
              <p:cNvGrpSpPr/>
              <p:nvPr/>
            </p:nvGrpSpPr>
            <p:grpSpPr>
              <a:xfrm>
                <a:off x="5769180" y="4088801"/>
                <a:ext cx="2683567" cy="1539531"/>
                <a:chOff x="882424" y="3158417"/>
                <a:chExt cx="2683567" cy="1539531"/>
              </a:xfrm>
            </p:grpSpPr>
            <p:sp>
              <p:nvSpPr>
                <p:cNvPr id="94" name="Sześcian 93"/>
                <p:cNvSpPr/>
                <p:nvPr/>
              </p:nvSpPr>
              <p:spPr>
                <a:xfrm>
                  <a:off x="1647737" y="315841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5" name="Sześcian 94"/>
                <p:cNvSpPr/>
                <p:nvPr/>
              </p:nvSpPr>
              <p:spPr>
                <a:xfrm>
                  <a:off x="1457404" y="334817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6" name="Sześcian 95"/>
                <p:cNvSpPr/>
                <p:nvPr/>
              </p:nvSpPr>
              <p:spPr>
                <a:xfrm>
                  <a:off x="1265080" y="3542358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7" name="Sześcian 96"/>
                <p:cNvSpPr/>
                <p:nvPr/>
              </p:nvSpPr>
              <p:spPr>
                <a:xfrm>
                  <a:off x="1074748" y="373600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8" name="Sześcian 97"/>
                <p:cNvSpPr/>
                <p:nvPr/>
              </p:nvSpPr>
              <p:spPr>
                <a:xfrm>
                  <a:off x="882424" y="3932635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9" name="Sześcian 98"/>
                <p:cNvSpPr/>
                <p:nvPr/>
              </p:nvSpPr>
              <p:spPr>
                <a:xfrm>
                  <a:off x="2222717" y="3159701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100" name="Sześcian 99"/>
                <p:cNvSpPr/>
                <p:nvPr/>
              </p:nvSpPr>
              <p:spPr>
                <a:xfrm>
                  <a:off x="2800678" y="315970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78" name="Grupa 77"/>
              <p:cNvGrpSpPr/>
              <p:nvPr/>
            </p:nvGrpSpPr>
            <p:grpSpPr>
              <a:xfrm>
                <a:off x="5769180" y="3524406"/>
                <a:ext cx="2683567" cy="1539531"/>
                <a:chOff x="882424" y="3158417"/>
                <a:chExt cx="2683567" cy="1539531"/>
              </a:xfrm>
            </p:grpSpPr>
            <p:sp>
              <p:nvSpPr>
                <p:cNvPr id="87" name="Sześcian 86"/>
                <p:cNvSpPr/>
                <p:nvPr/>
              </p:nvSpPr>
              <p:spPr>
                <a:xfrm>
                  <a:off x="1647737" y="315841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8" name="Sześcian 87"/>
                <p:cNvSpPr/>
                <p:nvPr/>
              </p:nvSpPr>
              <p:spPr>
                <a:xfrm>
                  <a:off x="1457404" y="334817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9" name="Sześcian 88"/>
                <p:cNvSpPr/>
                <p:nvPr/>
              </p:nvSpPr>
              <p:spPr>
                <a:xfrm>
                  <a:off x="1265080" y="3542358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0" name="Sześcian 89"/>
                <p:cNvSpPr/>
                <p:nvPr/>
              </p:nvSpPr>
              <p:spPr>
                <a:xfrm>
                  <a:off x="1074748" y="373600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1" name="Sześcian 90"/>
                <p:cNvSpPr/>
                <p:nvPr/>
              </p:nvSpPr>
              <p:spPr>
                <a:xfrm>
                  <a:off x="882424" y="3932635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2" name="Sześcian 91"/>
                <p:cNvSpPr/>
                <p:nvPr/>
              </p:nvSpPr>
              <p:spPr>
                <a:xfrm>
                  <a:off x="2222717" y="3159701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93" name="Sześcian 92"/>
                <p:cNvSpPr/>
                <p:nvPr/>
              </p:nvSpPr>
              <p:spPr>
                <a:xfrm>
                  <a:off x="2800678" y="315970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79" name="Grupa 78"/>
              <p:cNvGrpSpPr/>
              <p:nvPr/>
            </p:nvGrpSpPr>
            <p:grpSpPr>
              <a:xfrm>
                <a:off x="5769180" y="2944132"/>
                <a:ext cx="2683567" cy="1539531"/>
                <a:chOff x="882424" y="3158417"/>
                <a:chExt cx="2683567" cy="1539531"/>
              </a:xfrm>
            </p:grpSpPr>
            <p:sp>
              <p:nvSpPr>
                <p:cNvPr id="80" name="Sześcian 79"/>
                <p:cNvSpPr/>
                <p:nvPr/>
              </p:nvSpPr>
              <p:spPr>
                <a:xfrm>
                  <a:off x="1647737" y="315841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1" name="Sześcian 80"/>
                <p:cNvSpPr/>
                <p:nvPr/>
              </p:nvSpPr>
              <p:spPr>
                <a:xfrm>
                  <a:off x="1457404" y="334817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2" name="Sześcian 81"/>
                <p:cNvSpPr/>
                <p:nvPr/>
              </p:nvSpPr>
              <p:spPr>
                <a:xfrm>
                  <a:off x="1265080" y="3542358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3" name="Sześcian 82"/>
                <p:cNvSpPr/>
                <p:nvPr/>
              </p:nvSpPr>
              <p:spPr>
                <a:xfrm>
                  <a:off x="1074748" y="3736007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4" name="Sześcian 83"/>
                <p:cNvSpPr/>
                <p:nvPr/>
              </p:nvSpPr>
              <p:spPr>
                <a:xfrm>
                  <a:off x="882424" y="3932635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5" name="Sześcian 84"/>
                <p:cNvSpPr/>
                <p:nvPr/>
              </p:nvSpPr>
              <p:spPr>
                <a:xfrm>
                  <a:off x="2222717" y="3159701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86" name="Sześcian 85"/>
                <p:cNvSpPr/>
                <p:nvPr/>
              </p:nvSpPr>
              <p:spPr>
                <a:xfrm>
                  <a:off x="2800678" y="3159702"/>
                  <a:ext cx="765313" cy="765313"/>
                </a:xfrm>
                <a:prstGeom prst="cube">
                  <a:avLst/>
                </a:prstGeom>
                <a:gradFill>
                  <a:gsLst>
                    <a:gs pos="0">
                      <a:schemeClr val="accent1">
                        <a:shade val="40000"/>
                        <a:alpha val="100000"/>
                        <a:satMod val="150000"/>
                        <a:lumMod val="100000"/>
                      </a:schemeClr>
                    </a:gs>
                    <a:gs pos="48000">
                      <a:schemeClr val="accent1">
                        <a:lumMod val="20000"/>
                        <a:lumOff val="80000"/>
                      </a:schemeClr>
                    </a:gs>
                  </a:gsLst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08" name="Grupa 107"/>
            <p:cNvGrpSpPr/>
            <p:nvPr/>
          </p:nvGrpSpPr>
          <p:grpSpPr>
            <a:xfrm>
              <a:off x="6228814" y="2903727"/>
              <a:ext cx="1797523" cy="1024541"/>
              <a:chOff x="882424" y="3158417"/>
              <a:chExt cx="2683567" cy="1539531"/>
            </a:xfrm>
          </p:grpSpPr>
          <p:sp>
            <p:nvSpPr>
              <p:cNvPr id="109" name="Sześcian 108"/>
              <p:cNvSpPr/>
              <p:nvPr/>
            </p:nvSpPr>
            <p:spPr>
              <a:xfrm>
                <a:off x="1647737" y="315841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0" name="Sześcian 109"/>
              <p:cNvSpPr/>
              <p:nvPr/>
            </p:nvSpPr>
            <p:spPr>
              <a:xfrm>
                <a:off x="1457404" y="334817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1" name="Sześcian 110"/>
              <p:cNvSpPr/>
              <p:nvPr/>
            </p:nvSpPr>
            <p:spPr>
              <a:xfrm>
                <a:off x="1265080" y="3542358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2" name="Sześcian 111"/>
              <p:cNvSpPr/>
              <p:nvPr/>
            </p:nvSpPr>
            <p:spPr>
              <a:xfrm>
                <a:off x="1074748" y="3736007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3" name="Sześcian 112"/>
              <p:cNvSpPr/>
              <p:nvPr/>
            </p:nvSpPr>
            <p:spPr>
              <a:xfrm>
                <a:off x="882424" y="3932635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4" name="Sześcian 113"/>
              <p:cNvSpPr/>
              <p:nvPr/>
            </p:nvSpPr>
            <p:spPr>
              <a:xfrm>
                <a:off x="2222717" y="3159701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5" name="Sześcian 114"/>
              <p:cNvSpPr/>
              <p:nvPr/>
            </p:nvSpPr>
            <p:spPr>
              <a:xfrm>
                <a:off x="2800678" y="3159702"/>
                <a:ext cx="765313" cy="765313"/>
              </a:xfrm>
              <a:prstGeom prst="cube">
                <a:avLst/>
              </a:prstGeom>
              <a:gradFill>
                <a:gsLst>
                  <a:gs pos="0">
                    <a:schemeClr val="accent1">
                      <a:shade val="40000"/>
                      <a:alpha val="100000"/>
                      <a:satMod val="150000"/>
                      <a:lumMod val="100000"/>
                    </a:schemeClr>
                  </a:gs>
                  <a:gs pos="48000">
                    <a:schemeClr val="accent1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sp>
        <p:nvSpPr>
          <p:cNvPr id="116" name="Prostokąt 115"/>
          <p:cNvSpPr/>
          <p:nvPr/>
        </p:nvSpPr>
        <p:spPr>
          <a:xfrm>
            <a:off x="6356639" y="5609113"/>
            <a:ext cx="17139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V=</a:t>
            </a:r>
            <a:r>
              <a:rPr lang="pl-PL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r>
              <a:rPr lang="pl-PL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·7</a:t>
            </a:r>
            <a:endParaRPr lang="pl-PL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7" name="Symbol zastępczy zawartości 2"/>
          <p:cNvSpPr txBox="1">
            <a:spLocks/>
          </p:cNvSpPr>
          <p:nvPr/>
        </p:nvSpPr>
        <p:spPr>
          <a:xfrm>
            <a:off x="466276" y="1376435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 smtClean="0"/>
              <a:t>Trzeci </a:t>
            </a:r>
            <a:r>
              <a:rPr lang="pl-PL" dirty="0"/>
              <a:t>graniastosłup składa się z czterech warstw, a w każdej warstwie jest po 7 sześcianów jednostkowych, objętość tego graniastosłupa równa się 28</a:t>
            </a:r>
            <a:endParaRPr lang="pl-PL" dirty="0">
              <a:latin typeface="Georgia"/>
              <a:cs typeface="Georgia"/>
            </a:endParaRPr>
          </a:p>
        </p:txBody>
      </p:sp>
      <p:sp>
        <p:nvSpPr>
          <p:cNvPr id="118" name="Symbol zastępczy zawartości 2"/>
          <p:cNvSpPr txBox="1">
            <a:spLocks/>
          </p:cNvSpPr>
          <p:nvPr/>
        </p:nvSpPr>
        <p:spPr>
          <a:xfrm>
            <a:off x="483181" y="1543783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 smtClean="0"/>
              <a:t>Ostatni </a:t>
            </a:r>
            <a:r>
              <a:rPr lang="pl-PL" dirty="0"/>
              <a:t>graniastosłup składa się z 5 warstw, w każdej warstwie jest 7 sześcianów jednostkowych.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Objętość </a:t>
            </a:r>
            <a:r>
              <a:rPr lang="pl-PL" dirty="0"/>
              <a:t>sześcianu równa się 35 </a:t>
            </a:r>
            <a:endParaRPr lang="pl-PL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14405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 build="p"/>
      <p:bldP spid="29" grpId="1" build="allAtOnce"/>
      <p:bldP spid="32" grpId="0" animBg="1"/>
      <p:bldP spid="4" grpId="0"/>
      <p:bldP spid="40" grpId="0" build="p"/>
      <p:bldP spid="40" grpId="1" build="allAtOnce"/>
      <p:bldP spid="41" grpId="0"/>
      <p:bldP spid="74" grpId="0"/>
      <p:bldP spid="116" grpId="0"/>
      <p:bldP spid="117" grpId="0" build="p"/>
      <p:bldP spid="117" grpId="1" build="allAtOnce"/>
      <p:bldP spid="1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Schemat blokowy: operacja ręczna 2076"/>
          <p:cNvSpPr/>
          <p:nvPr/>
        </p:nvSpPr>
        <p:spPr>
          <a:xfrm>
            <a:off x="6107411" y="5555881"/>
            <a:ext cx="1561687" cy="66034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677"/>
              <a:gd name="connsiteX1" fmla="*/ 10000 w 10000"/>
              <a:gd name="connsiteY1" fmla="*/ 0 h 10677"/>
              <a:gd name="connsiteX2" fmla="*/ 8000 w 10000"/>
              <a:gd name="connsiteY2" fmla="*/ 10000 h 10677"/>
              <a:gd name="connsiteX3" fmla="*/ 2269 w 10000"/>
              <a:gd name="connsiteY3" fmla="*/ 10677 h 10677"/>
              <a:gd name="connsiteX4" fmla="*/ 0 w 10000"/>
              <a:gd name="connsiteY4" fmla="*/ 0 h 10677"/>
              <a:gd name="connsiteX0" fmla="*/ 0 w 10000"/>
              <a:gd name="connsiteY0" fmla="*/ 0 h 10677"/>
              <a:gd name="connsiteX1" fmla="*/ 10000 w 10000"/>
              <a:gd name="connsiteY1" fmla="*/ 0 h 10677"/>
              <a:gd name="connsiteX2" fmla="*/ 8329 w 10000"/>
              <a:gd name="connsiteY2" fmla="*/ 10677 h 10677"/>
              <a:gd name="connsiteX3" fmla="*/ 2269 w 10000"/>
              <a:gd name="connsiteY3" fmla="*/ 10677 h 10677"/>
              <a:gd name="connsiteX4" fmla="*/ 0 w 10000"/>
              <a:gd name="connsiteY4" fmla="*/ 0 h 10677"/>
              <a:gd name="connsiteX0" fmla="*/ 0 w 10000"/>
              <a:gd name="connsiteY0" fmla="*/ 0 h 10677"/>
              <a:gd name="connsiteX1" fmla="*/ 10000 w 10000"/>
              <a:gd name="connsiteY1" fmla="*/ 0 h 10677"/>
              <a:gd name="connsiteX2" fmla="*/ 8329 w 10000"/>
              <a:gd name="connsiteY2" fmla="*/ 10677 h 10677"/>
              <a:gd name="connsiteX3" fmla="*/ 2239 w 10000"/>
              <a:gd name="connsiteY3" fmla="*/ 10474 h 10677"/>
              <a:gd name="connsiteX4" fmla="*/ 0 w 10000"/>
              <a:gd name="connsiteY4" fmla="*/ 0 h 10677"/>
              <a:gd name="connsiteX0" fmla="*/ 0 w 10000"/>
              <a:gd name="connsiteY0" fmla="*/ 0 h 10677"/>
              <a:gd name="connsiteX1" fmla="*/ 10000 w 10000"/>
              <a:gd name="connsiteY1" fmla="*/ 0 h 10677"/>
              <a:gd name="connsiteX2" fmla="*/ 8419 w 10000"/>
              <a:gd name="connsiteY2" fmla="*/ 10677 h 10677"/>
              <a:gd name="connsiteX3" fmla="*/ 2239 w 10000"/>
              <a:gd name="connsiteY3" fmla="*/ 10474 h 10677"/>
              <a:gd name="connsiteX4" fmla="*/ 0 w 10000"/>
              <a:gd name="connsiteY4" fmla="*/ 0 h 10677"/>
              <a:gd name="connsiteX0" fmla="*/ 0 w 10778"/>
              <a:gd name="connsiteY0" fmla="*/ 0 h 10677"/>
              <a:gd name="connsiteX1" fmla="*/ 10778 w 10778"/>
              <a:gd name="connsiteY1" fmla="*/ 338 h 10677"/>
              <a:gd name="connsiteX2" fmla="*/ 8419 w 10778"/>
              <a:gd name="connsiteY2" fmla="*/ 10677 h 10677"/>
              <a:gd name="connsiteX3" fmla="*/ 2239 w 10778"/>
              <a:gd name="connsiteY3" fmla="*/ 10474 h 10677"/>
              <a:gd name="connsiteX4" fmla="*/ 0 w 10778"/>
              <a:gd name="connsiteY4" fmla="*/ 0 h 10677"/>
              <a:gd name="connsiteX0" fmla="*/ 0 w 11047"/>
              <a:gd name="connsiteY0" fmla="*/ 0 h 10677"/>
              <a:gd name="connsiteX1" fmla="*/ 11047 w 11047"/>
              <a:gd name="connsiteY1" fmla="*/ 338 h 10677"/>
              <a:gd name="connsiteX2" fmla="*/ 8688 w 11047"/>
              <a:gd name="connsiteY2" fmla="*/ 10677 h 10677"/>
              <a:gd name="connsiteX3" fmla="*/ 2508 w 11047"/>
              <a:gd name="connsiteY3" fmla="*/ 10474 h 10677"/>
              <a:gd name="connsiteX4" fmla="*/ 0 w 11047"/>
              <a:gd name="connsiteY4" fmla="*/ 0 h 10677"/>
              <a:gd name="connsiteX0" fmla="*/ 0 w 11137"/>
              <a:gd name="connsiteY0" fmla="*/ 0 h 10609"/>
              <a:gd name="connsiteX1" fmla="*/ 11137 w 11137"/>
              <a:gd name="connsiteY1" fmla="*/ 270 h 10609"/>
              <a:gd name="connsiteX2" fmla="*/ 8778 w 11137"/>
              <a:gd name="connsiteY2" fmla="*/ 10609 h 10609"/>
              <a:gd name="connsiteX3" fmla="*/ 2598 w 11137"/>
              <a:gd name="connsiteY3" fmla="*/ 10406 h 10609"/>
              <a:gd name="connsiteX4" fmla="*/ 0 w 11137"/>
              <a:gd name="connsiteY4" fmla="*/ 0 h 10609"/>
              <a:gd name="connsiteX0" fmla="*/ 0 w 11077"/>
              <a:gd name="connsiteY0" fmla="*/ 0 h 10812"/>
              <a:gd name="connsiteX1" fmla="*/ 11077 w 11077"/>
              <a:gd name="connsiteY1" fmla="*/ 473 h 10812"/>
              <a:gd name="connsiteX2" fmla="*/ 8718 w 11077"/>
              <a:gd name="connsiteY2" fmla="*/ 10812 h 10812"/>
              <a:gd name="connsiteX3" fmla="*/ 2538 w 11077"/>
              <a:gd name="connsiteY3" fmla="*/ 10609 h 10812"/>
              <a:gd name="connsiteX4" fmla="*/ 0 w 11077"/>
              <a:gd name="connsiteY4" fmla="*/ 0 h 10812"/>
              <a:gd name="connsiteX0" fmla="*/ 0 w 11137"/>
              <a:gd name="connsiteY0" fmla="*/ 0 h 10609"/>
              <a:gd name="connsiteX1" fmla="*/ 11137 w 11137"/>
              <a:gd name="connsiteY1" fmla="*/ 270 h 10609"/>
              <a:gd name="connsiteX2" fmla="*/ 8778 w 11137"/>
              <a:gd name="connsiteY2" fmla="*/ 10609 h 10609"/>
              <a:gd name="connsiteX3" fmla="*/ 2598 w 11137"/>
              <a:gd name="connsiteY3" fmla="*/ 10406 h 10609"/>
              <a:gd name="connsiteX4" fmla="*/ 0 w 11137"/>
              <a:gd name="connsiteY4" fmla="*/ 0 h 10609"/>
              <a:gd name="connsiteX0" fmla="*/ 0 w 11137"/>
              <a:gd name="connsiteY0" fmla="*/ 0 h 10609"/>
              <a:gd name="connsiteX1" fmla="*/ 11137 w 11137"/>
              <a:gd name="connsiteY1" fmla="*/ 270 h 10609"/>
              <a:gd name="connsiteX2" fmla="*/ 8778 w 11137"/>
              <a:gd name="connsiteY2" fmla="*/ 10609 h 10609"/>
              <a:gd name="connsiteX3" fmla="*/ 2628 w 11137"/>
              <a:gd name="connsiteY3" fmla="*/ 10338 h 10609"/>
              <a:gd name="connsiteX4" fmla="*/ 0 w 11137"/>
              <a:gd name="connsiteY4" fmla="*/ 0 h 10609"/>
              <a:gd name="connsiteX0" fmla="*/ 0 w 11137"/>
              <a:gd name="connsiteY0" fmla="*/ 0 h 10541"/>
              <a:gd name="connsiteX1" fmla="*/ 11137 w 11137"/>
              <a:gd name="connsiteY1" fmla="*/ 270 h 10541"/>
              <a:gd name="connsiteX2" fmla="*/ 8718 w 11137"/>
              <a:gd name="connsiteY2" fmla="*/ 10541 h 10541"/>
              <a:gd name="connsiteX3" fmla="*/ 2628 w 11137"/>
              <a:gd name="connsiteY3" fmla="*/ 10338 h 10541"/>
              <a:gd name="connsiteX4" fmla="*/ 0 w 11137"/>
              <a:gd name="connsiteY4" fmla="*/ 0 h 1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7" h="10541">
                <a:moveTo>
                  <a:pt x="0" y="0"/>
                </a:moveTo>
                <a:lnTo>
                  <a:pt x="11137" y="270"/>
                </a:lnTo>
                <a:lnTo>
                  <a:pt x="8718" y="10541"/>
                </a:lnTo>
                <a:lnTo>
                  <a:pt x="2628" y="10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</a:t>
            </a:r>
            <a:r>
              <a:rPr lang="pl-PL" b="1" baseline="-25000" dirty="0">
                <a:solidFill>
                  <a:schemeClr val="tx1"/>
                </a:solidFill>
              </a:rPr>
              <a:t>P</a:t>
            </a:r>
            <a:endParaRPr lang="pl-PL" b="1" baseline="-25000" dirty="0">
              <a:solidFill>
                <a:schemeClr val="tx1"/>
              </a:solidFill>
            </a:endParaRPr>
          </a:p>
        </p:txBody>
      </p:sp>
      <p:sp>
        <p:nvSpPr>
          <p:cNvPr id="2061" name="Prostokąt 2060"/>
          <p:cNvSpPr/>
          <p:nvPr/>
        </p:nvSpPr>
        <p:spPr>
          <a:xfrm>
            <a:off x="4226770" y="5686321"/>
            <a:ext cx="1449977" cy="398012"/>
          </a:xfrm>
          <a:custGeom>
            <a:avLst/>
            <a:gdLst>
              <a:gd name="connsiteX0" fmla="*/ 0 w 645138"/>
              <a:gd name="connsiteY0" fmla="*/ 0 h 393798"/>
              <a:gd name="connsiteX1" fmla="*/ 645138 w 645138"/>
              <a:gd name="connsiteY1" fmla="*/ 0 h 393798"/>
              <a:gd name="connsiteX2" fmla="*/ 645138 w 645138"/>
              <a:gd name="connsiteY2" fmla="*/ 393798 h 393798"/>
              <a:gd name="connsiteX3" fmla="*/ 0 w 645138"/>
              <a:gd name="connsiteY3" fmla="*/ 393798 h 393798"/>
              <a:gd name="connsiteX4" fmla="*/ 0 w 645138"/>
              <a:gd name="connsiteY4" fmla="*/ 0 h 393798"/>
              <a:gd name="connsiteX0" fmla="*/ 391886 w 1037024"/>
              <a:gd name="connsiteY0" fmla="*/ 0 h 398012"/>
              <a:gd name="connsiteX1" fmla="*/ 1037024 w 1037024"/>
              <a:gd name="connsiteY1" fmla="*/ 0 h 398012"/>
              <a:gd name="connsiteX2" fmla="*/ 1037024 w 1037024"/>
              <a:gd name="connsiteY2" fmla="*/ 393798 h 398012"/>
              <a:gd name="connsiteX3" fmla="*/ 0 w 1037024"/>
              <a:gd name="connsiteY3" fmla="*/ 398012 h 398012"/>
              <a:gd name="connsiteX4" fmla="*/ 391886 w 1037024"/>
              <a:gd name="connsiteY4" fmla="*/ 0 h 398012"/>
              <a:gd name="connsiteX0" fmla="*/ 404527 w 1049665"/>
              <a:gd name="connsiteY0" fmla="*/ 0 h 393798"/>
              <a:gd name="connsiteX1" fmla="*/ 1049665 w 1049665"/>
              <a:gd name="connsiteY1" fmla="*/ 0 h 393798"/>
              <a:gd name="connsiteX2" fmla="*/ 1049665 w 1049665"/>
              <a:gd name="connsiteY2" fmla="*/ 393798 h 393798"/>
              <a:gd name="connsiteX3" fmla="*/ 0 w 1049665"/>
              <a:gd name="connsiteY3" fmla="*/ 393798 h 393798"/>
              <a:gd name="connsiteX4" fmla="*/ 404527 w 1049665"/>
              <a:gd name="connsiteY4" fmla="*/ 0 h 393798"/>
              <a:gd name="connsiteX0" fmla="*/ 404527 w 1445764"/>
              <a:gd name="connsiteY0" fmla="*/ 0 h 393798"/>
              <a:gd name="connsiteX1" fmla="*/ 1445764 w 1445764"/>
              <a:gd name="connsiteY1" fmla="*/ 0 h 393798"/>
              <a:gd name="connsiteX2" fmla="*/ 1049665 w 1445764"/>
              <a:gd name="connsiteY2" fmla="*/ 393798 h 393798"/>
              <a:gd name="connsiteX3" fmla="*/ 0 w 1445764"/>
              <a:gd name="connsiteY3" fmla="*/ 393798 h 393798"/>
              <a:gd name="connsiteX4" fmla="*/ 404527 w 1445764"/>
              <a:gd name="connsiteY4" fmla="*/ 0 h 393798"/>
              <a:gd name="connsiteX0" fmla="*/ 404527 w 1449977"/>
              <a:gd name="connsiteY0" fmla="*/ 4214 h 398012"/>
              <a:gd name="connsiteX1" fmla="*/ 1449977 w 1449977"/>
              <a:gd name="connsiteY1" fmla="*/ 0 h 398012"/>
              <a:gd name="connsiteX2" fmla="*/ 1049665 w 1449977"/>
              <a:gd name="connsiteY2" fmla="*/ 398012 h 398012"/>
              <a:gd name="connsiteX3" fmla="*/ 0 w 1449977"/>
              <a:gd name="connsiteY3" fmla="*/ 398012 h 398012"/>
              <a:gd name="connsiteX4" fmla="*/ 404527 w 1449977"/>
              <a:gd name="connsiteY4" fmla="*/ 4214 h 398012"/>
              <a:gd name="connsiteX0" fmla="*/ 417168 w 1449977"/>
              <a:gd name="connsiteY0" fmla="*/ 4214 h 398012"/>
              <a:gd name="connsiteX1" fmla="*/ 1449977 w 1449977"/>
              <a:gd name="connsiteY1" fmla="*/ 0 h 398012"/>
              <a:gd name="connsiteX2" fmla="*/ 1049665 w 1449977"/>
              <a:gd name="connsiteY2" fmla="*/ 398012 h 398012"/>
              <a:gd name="connsiteX3" fmla="*/ 0 w 1449977"/>
              <a:gd name="connsiteY3" fmla="*/ 398012 h 398012"/>
              <a:gd name="connsiteX4" fmla="*/ 417168 w 1449977"/>
              <a:gd name="connsiteY4" fmla="*/ 4214 h 39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977" h="398012">
                <a:moveTo>
                  <a:pt x="417168" y="4214"/>
                </a:moveTo>
                <a:lnTo>
                  <a:pt x="1449977" y="0"/>
                </a:lnTo>
                <a:lnTo>
                  <a:pt x="1049665" y="398012"/>
                </a:lnTo>
                <a:lnTo>
                  <a:pt x="0" y="398012"/>
                </a:lnTo>
                <a:lnTo>
                  <a:pt x="417168" y="4214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</a:t>
            </a:r>
            <a:r>
              <a:rPr lang="pl-PL" b="1" baseline="-25000" dirty="0">
                <a:solidFill>
                  <a:schemeClr val="tx1"/>
                </a:solidFill>
              </a:rPr>
              <a:t>P</a:t>
            </a:r>
            <a:endParaRPr lang="pl-PL" b="1" baseline="-25000" dirty="0">
              <a:solidFill>
                <a:schemeClr val="tx1"/>
              </a:solidFill>
            </a:endParaRPr>
          </a:p>
        </p:txBody>
      </p:sp>
      <p:sp>
        <p:nvSpPr>
          <p:cNvPr id="2060" name="Trójkąt równoramienny 2059"/>
          <p:cNvSpPr/>
          <p:nvPr/>
        </p:nvSpPr>
        <p:spPr>
          <a:xfrm>
            <a:off x="2477161" y="5310585"/>
            <a:ext cx="1296852" cy="782195"/>
          </a:xfrm>
          <a:custGeom>
            <a:avLst/>
            <a:gdLst>
              <a:gd name="connsiteX0" fmla="*/ 0 w 1035595"/>
              <a:gd name="connsiteY0" fmla="*/ 815905 h 815905"/>
              <a:gd name="connsiteX1" fmla="*/ 517798 w 1035595"/>
              <a:gd name="connsiteY1" fmla="*/ 0 h 815905"/>
              <a:gd name="connsiteX2" fmla="*/ 1035595 w 1035595"/>
              <a:gd name="connsiteY2" fmla="*/ 815905 h 815905"/>
              <a:gd name="connsiteX3" fmla="*/ 0 w 1035595"/>
              <a:gd name="connsiteY3" fmla="*/ 815905 h 815905"/>
              <a:gd name="connsiteX0" fmla="*/ 0 w 1174651"/>
              <a:gd name="connsiteY0" fmla="*/ 777981 h 815905"/>
              <a:gd name="connsiteX1" fmla="*/ 656854 w 1174651"/>
              <a:gd name="connsiteY1" fmla="*/ 0 h 815905"/>
              <a:gd name="connsiteX2" fmla="*/ 1174651 w 1174651"/>
              <a:gd name="connsiteY2" fmla="*/ 815905 h 815905"/>
              <a:gd name="connsiteX3" fmla="*/ 0 w 1174651"/>
              <a:gd name="connsiteY3" fmla="*/ 777981 h 815905"/>
              <a:gd name="connsiteX0" fmla="*/ 0 w 1301066"/>
              <a:gd name="connsiteY0" fmla="*/ 777981 h 777981"/>
              <a:gd name="connsiteX1" fmla="*/ 656854 w 1301066"/>
              <a:gd name="connsiteY1" fmla="*/ 0 h 777981"/>
              <a:gd name="connsiteX2" fmla="*/ 1301066 w 1301066"/>
              <a:gd name="connsiteY2" fmla="*/ 769553 h 777981"/>
              <a:gd name="connsiteX3" fmla="*/ 0 w 1301066"/>
              <a:gd name="connsiteY3" fmla="*/ 777981 h 777981"/>
              <a:gd name="connsiteX0" fmla="*/ 0 w 1301066"/>
              <a:gd name="connsiteY0" fmla="*/ 786409 h 786409"/>
              <a:gd name="connsiteX1" fmla="*/ 644212 w 1301066"/>
              <a:gd name="connsiteY1" fmla="*/ 0 h 786409"/>
              <a:gd name="connsiteX2" fmla="*/ 1301066 w 1301066"/>
              <a:gd name="connsiteY2" fmla="*/ 777981 h 786409"/>
              <a:gd name="connsiteX3" fmla="*/ 0 w 1301066"/>
              <a:gd name="connsiteY3" fmla="*/ 786409 h 786409"/>
              <a:gd name="connsiteX0" fmla="*/ 0 w 1301066"/>
              <a:gd name="connsiteY0" fmla="*/ 790623 h 790623"/>
              <a:gd name="connsiteX1" fmla="*/ 652639 w 1301066"/>
              <a:gd name="connsiteY1" fmla="*/ 0 h 790623"/>
              <a:gd name="connsiteX2" fmla="*/ 1301066 w 1301066"/>
              <a:gd name="connsiteY2" fmla="*/ 782195 h 790623"/>
              <a:gd name="connsiteX3" fmla="*/ 0 w 1301066"/>
              <a:gd name="connsiteY3" fmla="*/ 790623 h 790623"/>
              <a:gd name="connsiteX0" fmla="*/ 0 w 1296852"/>
              <a:gd name="connsiteY0" fmla="*/ 777981 h 782195"/>
              <a:gd name="connsiteX1" fmla="*/ 648425 w 1296852"/>
              <a:gd name="connsiteY1" fmla="*/ 0 h 782195"/>
              <a:gd name="connsiteX2" fmla="*/ 1296852 w 1296852"/>
              <a:gd name="connsiteY2" fmla="*/ 782195 h 782195"/>
              <a:gd name="connsiteX3" fmla="*/ 0 w 1296852"/>
              <a:gd name="connsiteY3" fmla="*/ 777981 h 782195"/>
              <a:gd name="connsiteX0" fmla="*/ 0 w 1296852"/>
              <a:gd name="connsiteY0" fmla="*/ 782195 h 782195"/>
              <a:gd name="connsiteX1" fmla="*/ 648425 w 1296852"/>
              <a:gd name="connsiteY1" fmla="*/ 0 h 782195"/>
              <a:gd name="connsiteX2" fmla="*/ 1296852 w 1296852"/>
              <a:gd name="connsiteY2" fmla="*/ 782195 h 782195"/>
              <a:gd name="connsiteX3" fmla="*/ 0 w 1296852"/>
              <a:gd name="connsiteY3" fmla="*/ 782195 h 782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6852" h="782195">
                <a:moveTo>
                  <a:pt x="0" y="782195"/>
                </a:moveTo>
                <a:lnTo>
                  <a:pt x="648425" y="0"/>
                </a:lnTo>
                <a:lnTo>
                  <a:pt x="1296852" y="782195"/>
                </a:lnTo>
                <a:lnTo>
                  <a:pt x="0" y="78219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</a:t>
            </a:r>
            <a:r>
              <a:rPr lang="pl-PL" b="1" baseline="-25000" dirty="0">
                <a:solidFill>
                  <a:schemeClr val="tx1"/>
                </a:solidFill>
              </a:rPr>
              <a:t>P</a:t>
            </a:r>
            <a:endParaRPr lang="pl-PL" b="1" baseline="-25000" dirty="0">
              <a:solidFill>
                <a:schemeClr val="tx1"/>
              </a:solidFill>
            </a:endParaRPr>
          </a:p>
        </p:txBody>
      </p:sp>
      <p:sp>
        <p:nvSpPr>
          <p:cNvPr id="2059" name="Pięciokąt foremny 2058"/>
          <p:cNvSpPr/>
          <p:nvPr/>
        </p:nvSpPr>
        <p:spPr>
          <a:xfrm>
            <a:off x="896498" y="5311885"/>
            <a:ext cx="1319380" cy="866438"/>
          </a:xfrm>
          <a:custGeom>
            <a:avLst/>
            <a:gdLst>
              <a:gd name="connsiteX0" fmla="*/ 1 w 1197181"/>
              <a:gd name="connsiteY0" fmla="*/ 338997 h 887508"/>
              <a:gd name="connsiteX1" fmla="*/ 598591 w 1197181"/>
              <a:gd name="connsiteY1" fmla="*/ 0 h 887508"/>
              <a:gd name="connsiteX2" fmla="*/ 1197180 w 1197181"/>
              <a:gd name="connsiteY2" fmla="*/ 338997 h 887508"/>
              <a:gd name="connsiteX3" fmla="*/ 968539 w 1197181"/>
              <a:gd name="connsiteY3" fmla="*/ 887506 h 887508"/>
              <a:gd name="connsiteX4" fmla="*/ 228642 w 1197181"/>
              <a:gd name="connsiteY4" fmla="*/ 887506 h 887508"/>
              <a:gd name="connsiteX5" fmla="*/ 1 w 1197181"/>
              <a:gd name="connsiteY5" fmla="*/ 338997 h 887508"/>
              <a:gd name="connsiteX0" fmla="*/ 0 w 1256173"/>
              <a:gd name="connsiteY0" fmla="*/ 334783 h 887506"/>
              <a:gd name="connsiteX1" fmla="*/ 657584 w 1256173"/>
              <a:gd name="connsiteY1" fmla="*/ 0 h 887506"/>
              <a:gd name="connsiteX2" fmla="*/ 1256173 w 1256173"/>
              <a:gd name="connsiteY2" fmla="*/ 338997 h 887506"/>
              <a:gd name="connsiteX3" fmla="*/ 1027532 w 1256173"/>
              <a:gd name="connsiteY3" fmla="*/ 887506 h 887506"/>
              <a:gd name="connsiteX4" fmla="*/ 287635 w 1256173"/>
              <a:gd name="connsiteY4" fmla="*/ 887506 h 887506"/>
              <a:gd name="connsiteX5" fmla="*/ 0 w 1256173"/>
              <a:gd name="connsiteY5" fmla="*/ 334783 h 887506"/>
              <a:gd name="connsiteX0" fmla="*/ 0 w 1256173"/>
              <a:gd name="connsiteY0" fmla="*/ 334783 h 887506"/>
              <a:gd name="connsiteX1" fmla="*/ 657584 w 1256173"/>
              <a:gd name="connsiteY1" fmla="*/ 0 h 887506"/>
              <a:gd name="connsiteX2" fmla="*/ 1256173 w 1256173"/>
              <a:gd name="connsiteY2" fmla="*/ 338997 h 887506"/>
              <a:gd name="connsiteX3" fmla="*/ 1027532 w 1256173"/>
              <a:gd name="connsiteY3" fmla="*/ 887506 h 887506"/>
              <a:gd name="connsiteX4" fmla="*/ 258138 w 1256173"/>
              <a:gd name="connsiteY4" fmla="*/ 858010 h 887506"/>
              <a:gd name="connsiteX5" fmla="*/ 0 w 1256173"/>
              <a:gd name="connsiteY5" fmla="*/ 334783 h 887506"/>
              <a:gd name="connsiteX0" fmla="*/ 0 w 1256173"/>
              <a:gd name="connsiteY0" fmla="*/ 334783 h 858010"/>
              <a:gd name="connsiteX1" fmla="*/ 657584 w 1256173"/>
              <a:gd name="connsiteY1" fmla="*/ 0 h 858010"/>
              <a:gd name="connsiteX2" fmla="*/ 1256173 w 1256173"/>
              <a:gd name="connsiteY2" fmla="*/ 338997 h 858010"/>
              <a:gd name="connsiteX3" fmla="*/ 1069670 w 1256173"/>
              <a:gd name="connsiteY3" fmla="*/ 858010 h 858010"/>
              <a:gd name="connsiteX4" fmla="*/ 258138 w 1256173"/>
              <a:gd name="connsiteY4" fmla="*/ 858010 h 858010"/>
              <a:gd name="connsiteX5" fmla="*/ 0 w 1256173"/>
              <a:gd name="connsiteY5" fmla="*/ 334783 h 858010"/>
              <a:gd name="connsiteX0" fmla="*/ 0 w 1319380"/>
              <a:gd name="connsiteY0" fmla="*/ 334783 h 858010"/>
              <a:gd name="connsiteX1" fmla="*/ 657584 w 1319380"/>
              <a:gd name="connsiteY1" fmla="*/ 0 h 858010"/>
              <a:gd name="connsiteX2" fmla="*/ 1319380 w 1319380"/>
              <a:gd name="connsiteY2" fmla="*/ 334783 h 858010"/>
              <a:gd name="connsiteX3" fmla="*/ 1069670 w 1319380"/>
              <a:gd name="connsiteY3" fmla="*/ 858010 h 858010"/>
              <a:gd name="connsiteX4" fmla="*/ 258138 w 1319380"/>
              <a:gd name="connsiteY4" fmla="*/ 858010 h 858010"/>
              <a:gd name="connsiteX5" fmla="*/ 0 w 1319380"/>
              <a:gd name="connsiteY5" fmla="*/ 334783 h 858010"/>
              <a:gd name="connsiteX0" fmla="*/ 0 w 1319380"/>
              <a:gd name="connsiteY0" fmla="*/ 343211 h 866438"/>
              <a:gd name="connsiteX1" fmla="*/ 653370 w 1319380"/>
              <a:gd name="connsiteY1" fmla="*/ 0 h 866438"/>
              <a:gd name="connsiteX2" fmla="*/ 1319380 w 1319380"/>
              <a:gd name="connsiteY2" fmla="*/ 343211 h 866438"/>
              <a:gd name="connsiteX3" fmla="*/ 1069670 w 1319380"/>
              <a:gd name="connsiteY3" fmla="*/ 866438 h 866438"/>
              <a:gd name="connsiteX4" fmla="*/ 258138 w 1319380"/>
              <a:gd name="connsiteY4" fmla="*/ 866438 h 866438"/>
              <a:gd name="connsiteX5" fmla="*/ 0 w 1319380"/>
              <a:gd name="connsiteY5" fmla="*/ 343211 h 866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9380" h="866438">
                <a:moveTo>
                  <a:pt x="0" y="343211"/>
                </a:moveTo>
                <a:lnTo>
                  <a:pt x="653370" y="0"/>
                </a:lnTo>
                <a:lnTo>
                  <a:pt x="1319380" y="343211"/>
                </a:lnTo>
                <a:lnTo>
                  <a:pt x="1069670" y="866438"/>
                </a:lnTo>
                <a:lnTo>
                  <a:pt x="258138" y="866438"/>
                </a:lnTo>
                <a:lnTo>
                  <a:pt x="0" y="343211"/>
                </a:lnTo>
                <a:close/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 w="19050"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r>
              <a:rPr lang="pl-PL" b="1" baseline="-25000" dirty="0" smtClean="0">
                <a:solidFill>
                  <a:schemeClr val="tx1"/>
                </a:solidFill>
              </a:rPr>
              <a:t>P</a:t>
            </a:r>
            <a:endParaRPr lang="pl-PL" b="1" baseline="-25000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358588"/>
            <a:ext cx="7556313" cy="825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/>
              <a:t>Objętość graniastosłupa</a:t>
            </a:r>
            <a:endParaRPr lang="pl-PL" sz="3200" dirty="0"/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618271" y="6332226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Graniastosłup </a:t>
            </a:r>
          </a:p>
          <a:p>
            <a:pPr algn="ctr"/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trójkątny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upa 16"/>
          <p:cNvGrpSpPr/>
          <p:nvPr/>
        </p:nvGrpSpPr>
        <p:grpSpPr>
          <a:xfrm>
            <a:off x="894962" y="4126225"/>
            <a:ext cx="1322379" cy="2051594"/>
            <a:chOff x="0" y="8793"/>
            <a:chExt cx="1248507" cy="2087116"/>
          </a:xfrm>
        </p:grpSpPr>
        <p:cxnSp>
          <p:nvCxnSpPr>
            <p:cNvPr id="19" name="AutoShape 44"/>
            <p:cNvCxnSpPr>
              <a:cxnSpLocks noChangeShapeType="1"/>
            </p:cNvCxnSpPr>
            <p:nvPr/>
          </p:nvCxnSpPr>
          <p:spPr bwMode="auto">
            <a:xfrm>
              <a:off x="247650" y="2095908"/>
              <a:ext cx="759684" cy="0"/>
            </a:xfrm>
            <a:prstGeom prst="straightConnector1">
              <a:avLst/>
            </a:prstGeom>
            <a:noFill/>
            <a:ln w="19050">
              <a:solidFill>
                <a:schemeClr val="accent2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" name="Grupa 19"/>
            <p:cNvGrpSpPr/>
            <p:nvPr/>
          </p:nvGrpSpPr>
          <p:grpSpPr>
            <a:xfrm>
              <a:off x="0" y="8793"/>
              <a:ext cx="1248507" cy="2087116"/>
              <a:chOff x="0" y="8793"/>
              <a:chExt cx="1248507" cy="2087116"/>
            </a:xfrm>
          </p:grpSpPr>
          <p:sp>
            <p:nvSpPr>
              <p:cNvPr id="21" name="AutoShape 27"/>
              <p:cNvSpPr>
                <a:spLocks noChangeArrowheads="1"/>
              </p:cNvSpPr>
              <p:nvPr/>
            </p:nvSpPr>
            <p:spPr bwMode="auto">
              <a:xfrm>
                <a:off x="8792" y="8793"/>
                <a:ext cx="1232388" cy="863470"/>
              </a:xfrm>
              <a:prstGeom prst="pentagon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22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624253" y="8793"/>
                <a:ext cx="733" cy="1214763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0" y="338608"/>
                <a:ext cx="8793" cy="122779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AutoShape 36"/>
              <p:cNvCxnSpPr>
                <a:cxnSpLocks noChangeShapeType="1"/>
              </p:cNvCxnSpPr>
              <p:nvPr/>
            </p:nvCxnSpPr>
            <p:spPr bwMode="auto">
              <a:xfrm>
                <a:off x="244158" y="872261"/>
                <a:ext cx="2026" cy="122330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AutoShape 37"/>
              <p:cNvCxnSpPr>
                <a:cxnSpLocks noChangeShapeType="1"/>
              </p:cNvCxnSpPr>
              <p:nvPr/>
            </p:nvCxnSpPr>
            <p:spPr bwMode="auto">
              <a:xfrm>
                <a:off x="1006064" y="872263"/>
                <a:ext cx="127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AutoShape 38"/>
              <p:cNvCxnSpPr>
                <a:cxnSpLocks noChangeShapeType="1"/>
              </p:cNvCxnSpPr>
              <p:nvPr/>
            </p:nvCxnSpPr>
            <p:spPr bwMode="auto">
              <a:xfrm>
                <a:off x="1248507" y="342900"/>
                <a:ext cx="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0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AutoShape 42"/>
              <p:cNvCxnSpPr>
                <a:cxnSpLocks noChangeShapeType="1"/>
              </p:cNvCxnSpPr>
              <p:nvPr/>
            </p:nvCxnSpPr>
            <p:spPr bwMode="auto">
              <a:xfrm>
                <a:off x="624253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AutoShape 43"/>
              <p:cNvCxnSpPr>
                <a:cxnSpLocks noChangeShapeType="1"/>
              </p:cNvCxnSpPr>
              <p:nvPr/>
            </p:nvCxnSpPr>
            <p:spPr bwMode="auto">
              <a:xfrm>
                <a:off x="0" y="1564917"/>
                <a:ext cx="246184" cy="53083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1007334" y="1566399"/>
                <a:ext cx="239219" cy="52951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3" name="pole tekstowe 32"/>
          <p:cNvSpPr txBox="1"/>
          <p:nvPr/>
        </p:nvSpPr>
        <p:spPr>
          <a:xfrm>
            <a:off x="1025337" y="6332226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Graniastosłup </a:t>
            </a:r>
          </a:p>
          <a:p>
            <a:pPr algn="ctr"/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pięciokątny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5" name="Grupa 74"/>
          <p:cNvGrpSpPr/>
          <p:nvPr/>
        </p:nvGrpSpPr>
        <p:grpSpPr>
          <a:xfrm>
            <a:off x="2477161" y="4067315"/>
            <a:ext cx="1294036" cy="2023400"/>
            <a:chOff x="2477161" y="4281331"/>
            <a:chExt cx="1294036" cy="2023400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auto">
            <a:xfrm>
              <a:off x="2477161" y="4281331"/>
              <a:ext cx="1294036" cy="777365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2477161" y="5520984"/>
              <a:ext cx="1294036" cy="777365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rgbClr val="00B0F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3771197" y="5056114"/>
              <a:ext cx="0" cy="1239653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2477161" y="5056114"/>
              <a:ext cx="0" cy="1239653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3124179" y="4281331"/>
              <a:ext cx="0" cy="1239653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2477161" y="6304731"/>
              <a:ext cx="1294036" cy="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2076" name="Grupa 2075"/>
          <p:cNvGrpSpPr/>
          <p:nvPr/>
        </p:nvGrpSpPr>
        <p:grpSpPr>
          <a:xfrm>
            <a:off x="4237021" y="3948157"/>
            <a:ext cx="1435877" cy="2134455"/>
            <a:chOff x="4237021" y="4162173"/>
            <a:chExt cx="1435877" cy="2134455"/>
          </a:xfrm>
        </p:grpSpPr>
        <p:sp>
          <p:nvSpPr>
            <p:cNvPr id="60" name="AutoShape 7"/>
            <p:cNvSpPr>
              <a:spLocks noChangeArrowheads="1"/>
            </p:cNvSpPr>
            <p:nvPr/>
          </p:nvSpPr>
          <p:spPr bwMode="auto">
            <a:xfrm>
              <a:off x="4237021" y="4162173"/>
              <a:ext cx="1433690" cy="2134455"/>
            </a:xfrm>
            <a:prstGeom prst="cube">
              <a:avLst>
                <a:gd name="adj" fmla="val 27481"/>
              </a:avLst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61" name="Line 8"/>
            <p:cNvCxnSpPr>
              <a:cxnSpLocks noChangeShapeType="1"/>
            </p:cNvCxnSpPr>
            <p:nvPr/>
          </p:nvCxnSpPr>
          <p:spPr bwMode="auto">
            <a:xfrm>
              <a:off x="4638998" y="4162173"/>
              <a:ext cx="0" cy="174921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Line 9"/>
            <p:cNvCxnSpPr>
              <a:cxnSpLocks noChangeShapeType="1"/>
            </p:cNvCxnSpPr>
            <p:nvPr/>
          </p:nvCxnSpPr>
          <p:spPr bwMode="auto">
            <a:xfrm flipV="1">
              <a:off x="4237021" y="5911383"/>
              <a:ext cx="401977" cy="377763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Line 10"/>
            <p:cNvCxnSpPr>
              <a:cxnSpLocks noChangeShapeType="1"/>
            </p:cNvCxnSpPr>
            <p:nvPr/>
          </p:nvCxnSpPr>
          <p:spPr bwMode="auto">
            <a:xfrm flipH="1">
              <a:off x="4638998" y="5904552"/>
              <a:ext cx="10339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Łącznik prostoliniowy 27"/>
            <p:cNvCxnSpPr>
              <a:cxnSpLocks noChangeShapeType="1"/>
            </p:cNvCxnSpPr>
            <p:nvPr/>
          </p:nvCxnSpPr>
          <p:spPr bwMode="auto">
            <a:xfrm>
              <a:off x="5670314" y="4163878"/>
              <a:ext cx="2584" cy="1740673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5" name="pole tekstowe 64"/>
          <p:cNvSpPr txBox="1"/>
          <p:nvPr/>
        </p:nvSpPr>
        <p:spPr>
          <a:xfrm>
            <a:off x="4226770" y="6431305"/>
            <a:ext cx="11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Prostopadłościan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058" name="Grupa 2057"/>
          <p:cNvGrpSpPr/>
          <p:nvPr/>
        </p:nvGrpSpPr>
        <p:grpSpPr>
          <a:xfrm>
            <a:off x="6107411" y="4018537"/>
            <a:ext cx="1584128" cy="2189178"/>
            <a:chOff x="6106262" y="4772205"/>
            <a:chExt cx="1221264" cy="1584812"/>
          </a:xfrm>
        </p:grpSpPr>
        <p:cxnSp>
          <p:nvCxnSpPr>
            <p:cNvPr id="2057" name="Łącznik prostoliniowy 2056"/>
            <p:cNvCxnSpPr/>
            <p:nvPr/>
          </p:nvCxnSpPr>
          <p:spPr>
            <a:xfrm flipH="1" flipV="1">
              <a:off x="6106262" y="5885135"/>
              <a:ext cx="1208938" cy="19415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Schemat blokowy: operacja ręczna 4"/>
            <p:cNvSpPr/>
            <p:nvPr/>
          </p:nvSpPr>
          <p:spPr>
            <a:xfrm>
              <a:off x="6117244" y="4772205"/>
              <a:ext cx="1210282" cy="45719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574"/>
                <a:gd name="connsiteY0" fmla="*/ 1207 h 10000"/>
                <a:gd name="connsiteX1" fmla="*/ 10574 w 10574"/>
                <a:gd name="connsiteY1" fmla="*/ 0 h 10000"/>
                <a:gd name="connsiteX2" fmla="*/ 8574 w 10574"/>
                <a:gd name="connsiteY2" fmla="*/ 10000 h 10000"/>
                <a:gd name="connsiteX3" fmla="*/ 2574 w 10574"/>
                <a:gd name="connsiteY3" fmla="*/ 10000 h 10000"/>
                <a:gd name="connsiteX4" fmla="*/ 0 w 10574"/>
                <a:gd name="connsiteY4" fmla="*/ 1207 h 10000"/>
                <a:gd name="connsiteX0" fmla="*/ 0 w 11066"/>
                <a:gd name="connsiteY0" fmla="*/ 0 h 8793"/>
                <a:gd name="connsiteX1" fmla="*/ 11066 w 11066"/>
                <a:gd name="connsiteY1" fmla="*/ 172 h 8793"/>
                <a:gd name="connsiteX2" fmla="*/ 8574 w 11066"/>
                <a:gd name="connsiteY2" fmla="*/ 8793 h 8793"/>
                <a:gd name="connsiteX3" fmla="*/ 2574 w 11066"/>
                <a:gd name="connsiteY3" fmla="*/ 8793 h 8793"/>
                <a:gd name="connsiteX4" fmla="*/ 0 w 11066"/>
                <a:gd name="connsiteY4" fmla="*/ 0 h 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66" h="8793">
                  <a:moveTo>
                    <a:pt x="0" y="0"/>
                  </a:moveTo>
                  <a:lnTo>
                    <a:pt x="11066" y="172"/>
                  </a:lnTo>
                  <a:lnTo>
                    <a:pt x="8574" y="8793"/>
                  </a:lnTo>
                  <a:lnTo>
                    <a:pt x="2574" y="879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7" name="Łącznik prostoliniowy 6"/>
            <p:cNvCxnSpPr>
              <a:stCxn id="5" idx="0"/>
            </p:cNvCxnSpPr>
            <p:nvPr/>
          </p:nvCxnSpPr>
          <p:spPr>
            <a:xfrm flipH="1">
              <a:off x="6106262" y="4772205"/>
              <a:ext cx="10982" cy="1127617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oliniowy 8"/>
            <p:cNvCxnSpPr>
              <a:stCxn id="5" idx="3"/>
            </p:cNvCxnSpPr>
            <p:nvPr/>
          </p:nvCxnSpPr>
          <p:spPr>
            <a:xfrm flipH="1">
              <a:off x="6387779" y="5229400"/>
              <a:ext cx="10982" cy="1127617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oliniowy 17"/>
            <p:cNvCxnSpPr>
              <a:stCxn id="5" idx="2"/>
            </p:cNvCxnSpPr>
            <p:nvPr/>
          </p:nvCxnSpPr>
          <p:spPr>
            <a:xfrm flipH="1">
              <a:off x="7043995" y="5229400"/>
              <a:ext cx="10982" cy="1127617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Łącznik prostoliniowy 40"/>
            <p:cNvCxnSpPr>
              <a:stCxn id="5" idx="1"/>
            </p:cNvCxnSpPr>
            <p:nvPr/>
          </p:nvCxnSpPr>
          <p:spPr>
            <a:xfrm flipH="1">
              <a:off x="7316544" y="4781148"/>
              <a:ext cx="10982" cy="1127617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" name="Łącznik prostoliniowy 2047"/>
            <p:cNvCxnSpPr/>
            <p:nvPr/>
          </p:nvCxnSpPr>
          <p:spPr>
            <a:xfrm>
              <a:off x="6106262" y="5885135"/>
              <a:ext cx="281517" cy="471882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1" name="Łącznik prostoliniowy 2050"/>
            <p:cNvCxnSpPr/>
            <p:nvPr/>
          </p:nvCxnSpPr>
          <p:spPr>
            <a:xfrm>
              <a:off x="6387779" y="6357017"/>
              <a:ext cx="656216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Łącznik prostoliniowy 2054"/>
            <p:cNvCxnSpPr/>
            <p:nvPr/>
          </p:nvCxnSpPr>
          <p:spPr>
            <a:xfrm flipV="1">
              <a:off x="7043995" y="5904550"/>
              <a:ext cx="271205" cy="452467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pole tekstowe 77"/>
          <p:cNvSpPr txBox="1"/>
          <p:nvPr/>
        </p:nvSpPr>
        <p:spPr>
          <a:xfrm>
            <a:off x="6382346" y="6354360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Graniastosłup </a:t>
            </a:r>
          </a:p>
          <a:p>
            <a:pPr algn="ctr"/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czworokątny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9" name="Symbol zastępczy zawartości 2"/>
          <p:cNvSpPr txBox="1">
            <a:spLocks/>
          </p:cNvSpPr>
          <p:nvPr/>
        </p:nvSpPr>
        <p:spPr>
          <a:xfrm>
            <a:off x="483181" y="1364496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Aby obliczyć objętość graniastosłupa wystarczy znać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pole </a:t>
            </a:r>
            <a:r>
              <a:rPr lang="pl-PL" b="1" dirty="0"/>
              <a:t>podstawy</a:t>
            </a:r>
            <a:endParaRPr lang="pl-PL" b="1" dirty="0">
              <a:latin typeface="Georgia"/>
              <a:cs typeface="Georgia"/>
            </a:endParaRPr>
          </a:p>
        </p:txBody>
      </p:sp>
      <p:sp>
        <p:nvSpPr>
          <p:cNvPr id="99" name="Symbol zastępczy zawartości 2"/>
          <p:cNvSpPr txBox="1">
            <a:spLocks/>
          </p:cNvSpPr>
          <p:nvPr/>
        </p:nvSpPr>
        <p:spPr>
          <a:xfrm>
            <a:off x="494178" y="2115283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 smtClean="0"/>
              <a:t>oraz</a:t>
            </a:r>
            <a:br>
              <a:rPr lang="pl-PL" dirty="0" smtClean="0"/>
            </a:br>
            <a:r>
              <a:rPr lang="pl-PL" b="1" dirty="0" smtClean="0"/>
              <a:t>wysokość</a:t>
            </a:r>
            <a:endParaRPr lang="pl-PL" b="1" dirty="0">
              <a:latin typeface="Georgia"/>
              <a:cs typeface="Georgia"/>
            </a:endParaRPr>
          </a:p>
        </p:txBody>
      </p:sp>
      <p:cxnSp>
        <p:nvCxnSpPr>
          <p:cNvPr id="2079" name="Łącznik prostoliniowy 2078"/>
          <p:cNvCxnSpPr/>
          <p:nvPr/>
        </p:nvCxnSpPr>
        <p:spPr>
          <a:xfrm>
            <a:off x="1957403" y="4966955"/>
            <a:ext cx="6299" cy="120466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Łącznik prostoliniowy 106"/>
          <p:cNvCxnSpPr/>
          <p:nvPr/>
        </p:nvCxnSpPr>
        <p:spPr>
          <a:xfrm flipH="1">
            <a:off x="3764873" y="4853340"/>
            <a:ext cx="974" cy="12402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Łącznik prostoliniowy 108"/>
          <p:cNvCxnSpPr>
            <a:endCxn id="2061" idx="2"/>
          </p:cNvCxnSpPr>
          <p:nvPr/>
        </p:nvCxnSpPr>
        <p:spPr>
          <a:xfrm>
            <a:off x="5272541" y="4332819"/>
            <a:ext cx="3894" cy="175151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Łącznik prostoliniowy 110"/>
          <p:cNvCxnSpPr/>
          <p:nvPr/>
        </p:nvCxnSpPr>
        <p:spPr>
          <a:xfrm flipH="1">
            <a:off x="7320165" y="4645047"/>
            <a:ext cx="13089" cy="157118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Symbol zastępczy zawartości 2"/>
          <p:cNvSpPr txBox="1">
            <a:spLocks/>
          </p:cNvSpPr>
          <p:nvPr/>
        </p:nvSpPr>
        <p:spPr>
          <a:xfrm>
            <a:off x="533871" y="1543783"/>
            <a:ext cx="7385798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Objętość graniastosłupa to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iloczyn </a:t>
            </a:r>
            <a:r>
              <a:rPr lang="pl-PL" b="1" dirty="0"/>
              <a:t>pola podstawy i wysokości graniastosłupa</a:t>
            </a:r>
            <a:endParaRPr lang="pl-PL" b="1" dirty="0">
              <a:latin typeface="Georgia"/>
              <a:cs typeface="Georgia"/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2829397" y="2521650"/>
            <a:ext cx="2693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V=</a:t>
            </a:r>
            <a:r>
              <a:rPr lang="pl-P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pl-PL" sz="5400" b="1" baseline="-250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pl-P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·h</a:t>
            </a:r>
            <a:endParaRPr lang="pl-PL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7" name="pole tekstowe 76"/>
          <p:cNvSpPr txBox="1"/>
          <p:nvPr/>
        </p:nvSpPr>
        <p:spPr>
          <a:xfrm>
            <a:off x="1898023" y="522458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h</a:t>
            </a:r>
            <a:endParaRPr lang="pl-PL" dirty="0"/>
          </a:p>
        </p:txBody>
      </p:sp>
      <p:sp>
        <p:nvSpPr>
          <p:cNvPr id="117" name="pole tekstowe 116"/>
          <p:cNvSpPr txBox="1"/>
          <p:nvPr/>
        </p:nvSpPr>
        <p:spPr>
          <a:xfrm>
            <a:off x="3717116" y="52459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h</a:t>
            </a:r>
            <a:endParaRPr lang="pl-PL" dirty="0"/>
          </a:p>
        </p:txBody>
      </p:sp>
      <p:sp>
        <p:nvSpPr>
          <p:cNvPr id="118" name="pole tekstowe 117"/>
          <p:cNvSpPr txBox="1"/>
          <p:nvPr/>
        </p:nvSpPr>
        <p:spPr>
          <a:xfrm>
            <a:off x="5229609" y="497499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h</a:t>
            </a:r>
            <a:endParaRPr lang="pl-PL" dirty="0"/>
          </a:p>
        </p:txBody>
      </p:sp>
      <p:sp>
        <p:nvSpPr>
          <p:cNvPr id="119" name="pole tekstowe 118"/>
          <p:cNvSpPr txBox="1"/>
          <p:nvPr/>
        </p:nvSpPr>
        <p:spPr>
          <a:xfrm>
            <a:off x="7291481" y="503750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349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7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825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8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4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7" grpId="0" animBg="1"/>
      <p:bldP spid="2061" grpId="0" animBg="1"/>
      <p:bldP spid="2060" grpId="0" animBg="1"/>
      <p:bldP spid="2059" grpId="0" animBg="1"/>
      <p:bldP spid="3" grpId="0"/>
      <p:bldP spid="32" grpId="0" animBg="1"/>
      <p:bldP spid="2" grpId="0"/>
      <p:bldP spid="33" grpId="0"/>
      <p:bldP spid="65" grpId="0"/>
      <p:bldP spid="78" grpId="0"/>
      <p:bldP spid="79" grpId="0" build="p"/>
      <p:bldP spid="79" grpId="1" build="allAtOnce"/>
      <p:bldP spid="99" grpId="0" build="p"/>
      <p:bldP spid="99" grpId="1" build="allAtOnce"/>
      <p:bldP spid="114" grpId="0" build="p"/>
      <p:bldP spid="76" grpId="0"/>
      <p:bldP spid="77" grpId="0"/>
      <p:bldP spid="117" grpId="0"/>
      <p:bldP spid="118" grpId="0"/>
      <p:bldP spid="119" grpId="0"/>
    </p:bldLst>
  </p:timing>
</p:sld>
</file>

<file path=ppt/theme/theme1.xml><?xml version="1.0" encoding="utf-8"?>
<a:theme xmlns:a="http://schemas.openxmlformats.org/drawingml/2006/main" name="Zaleta">
  <a:themeElements>
    <a:clrScheme name="Zalet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Zalet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Zaleta.thmx</Template>
  <TotalTime>1252</TotalTime>
  <Words>116</Words>
  <Application>Microsoft Office PowerPoint</Application>
  <PresentationFormat>Pokaz na ekranie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Zaleta</vt:lpstr>
      <vt:lpstr>Objętość graniastosłupa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113</cp:revision>
  <dcterms:created xsi:type="dcterms:W3CDTF">2013-08-23T21:50:57Z</dcterms:created>
  <dcterms:modified xsi:type="dcterms:W3CDTF">2013-08-27T21:20:26Z</dcterms:modified>
</cp:coreProperties>
</file>